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47" r:id="rId2"/>
    <p:sldId id="348" r:id="rId3"/>
    <p:sldId id="305" r:id="rId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omic Sans MS" panose="030F0702030302020204" pitchFamily="66" charset="0"/>
      <p:regular r:id="rId11"/>
      <p:bold r:id="rId12"/>
      <p:italic r:id="rId13"/>
      <p:boldItalic r:id="rId14"/>
    </p:embeddedFont>
    <p:embeddedFont>
      <p:font typeface="Helvetica" panose="020B0604020202020204" pitchFamily="34" charset="0"/>
      <p:regular r:id="rId15"/>
      <p:bold r:id="rId16"/>
      <p:italic r:id="rId17"/>
      <p:boldItalic r:id="rId18"/>
    </p:embeddedFont>
    <p:embeddedFont>
      <p:font typeface="MS PGothic" panose="020B0600070205080204" pitchFamily="34" charset="-128"/>
      <p:regular r:id="rId19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EFBD"/>
    <a:srgbClr val="004C97"/>
    <a:srgbClr val="FFE48F"/>
    <a:srgbClr val="0F2D62"/>
    <a:srgbClr val="99D6EA"/>
    <a:srgbClr val="505050"/>
    <a:srgbClr val="63666A"/>
    <a:srgbClr val="A7A8AA"/>
    <a:srgbClr val="003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3883" autoAdjust="0"/>
  </p:normalViewPr>
  <p:slideViewPr>
    <p:cSldViewPr snapToGrid="0" snapToObjects="1">
      <p:cViewPr varScale="1">
        <p:scale>
          <a:sx n="61" d="100"/>
          <a:sy n="61" d="100"/>
        </p:scale>
        <p:origin x="134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60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F9A64E9-CEE7-4BAA-BF2A-73377FC3F185}" type="datetimeFigureOut">
              <a:rPr lang="en-US" altLang="en-US">
                <a:latin typeface="+mn-lt"/>
              </a:rPr>
              <a:pPr>
                <a:defRPr/>
              </a:pPr>
              <a:t>6/22/2023</a:t>
            </a:fld>
            <a:endParaRPr lang="en-US" altLang="en-US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1A24EE89-41A7-48F7-9501-30459BB76F98}" type="slidenum">
              <a:rPr lang="en-US" altLang="en-US">
                <a:latin typeface="+mn-lt"/>
              </a:rPr>
              <a:pPr>
                <a:defRPr/>
              </a:pPr>
              <a:t>‹#›</a:t>
            </a:fld>
            <a:endParaRPr lang="en-US" alt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11741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+mn-lt"/>
              </a:defRPr>
            </a:lvl1pPr>
          </a:lstStyle>
          <a:p>
            <a:pPr>
              <a:defRPr/>
            </a:pPr>
            <a:fld id="{0720969C-C264-4326-B263-F43CA1B2E875}" type="datetimeFigureOut">
              <a:rPr lang="en-US" altLang="en-US" smtClean="0"/>
              <a:pPr>
                <a:defRPr/>
              </a:pPr>
              <a:t>6/22/2023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+mn-lt"/>
              </a:defRPr>
            </a:lvl1pPr>
          </a:lstStyle>
          <a:p>
            <a:pPr>
              <a:defRPr/>
            </a:pPr>
            <a:fld id="{3A77F57F-3A61-4D27-AE4E-54B87CD65B4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973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806450" y="3559283"/>
            <a:ext cx="7526338" cy="1139271"/>
          </a:xfrm>
          <a:prstGeom prst="rect">
            <a:avLst/>
          </a:prstGeom>
        </p:spPr>
        <p:txBody>
          <a:bodyPr wrap="square" lIns="0" tIns="0" rIns="0" bIns="0" anchor="t"/>
          <a:lstStyle>
            <a:lvl1pPr algn="l">
              <a:defRPr sz="3200" b="1" i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06450" y="4841093"/>
            <a:ext cx="7526338" cy="14899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2505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45519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27788"/>
            <a:ext cx="8672513" cy="530312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defRPr sz="200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228600">
              <a:defRPr sz="180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85800" indent="-228600">
              <a:defRPr sz="160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14400" indent="-228600">
              <a:defRPr sz="140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43000" indent="-228600">
              <a:buFont typeface="Arial"/>
              <a:buChar char="•"/>
              <a:defRPr sz="140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>
                <a:solidFill>
                  <a:srgbClr val="004C97"/>
                </a:solidFill>
              </a:defRPr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A4EB5F-9EBF-4E8B-8E0E-E96FDDAE3E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46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228601" y="671804"/>
            <a:ext cx="4251324" cy="5023318"/>
          </a:xfrm>
          <a:prstGeom prst="rect">
            <a:avLst/>
          </a:prstGeom>
        </p:spPr>
        <p:txBody>
          <a:bodyPr lIns="0" tIns="0" rIns="0" bIns="0"/>
          <a:lstStyle>
            <a:lvl1pPr marL="233363" indent="-233363">
              <a:defRPr sz="20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4488" indent="-231775"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57200" indent="-112713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25475" indent="-168275"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746125" indent="-120650">
              <a:buFont typeface="Arial"/>
              <a:buChar char="•"/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/>
          </p:nvPr>
        </p:nvSpPr>
        <p:spPr>
          <a:xfrm>
            <a:off x="4654550" y="671804"/>
            <a:ext cx="4260851" cy="5023318"/>
          </a:xfrm>
          <a:prstGeom prst="rect">
            <a:avLst/>
          </a:prstGeom>
        </p:spPr>
        <p:txBody>
          <a:bodyPr lIns="0" tIns="0" rIns="0" bIns="0"/>
          <a:lstStyle>
            <a:lvl1pPr marL="233363" indent="-233363">
              <a:defRPr sz="20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4488" indent="-231775"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12763" indent="-168275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90563" indent="-177800"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58838" indent="-168275">
              <a:buFont typeface="Arial"/>
              <a:buChar char="•"/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455843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DAC54-D956-48B1-890A-B5484F08E2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717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2"/>
          </p:nvPr>
        </p:nvSpPr>
        <p:spPr>
          <a:xfrm>
            <a:off x="229365" y="5096581"/>
            <a:ext cx="4251960" cy="934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solidFill>
                  <a:srgbClr val="505050"/>
                </a:solidFill>
                <a:latin typeface="Comic Sans MS" panose="030F0702030302020204" pitchFamily="66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54550" y="5096581"/>
            <a:ext cx="4260850" cy="934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solidFill>
                  <a:srgbClr val="505050"/>
                </a:solidFill>
                <a:latin typeface="Comic Sans MS" panose="030F0702030302020204" pitchFamily="66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228601" y="671804"/>
            <a:ext cx="4251324" cy="3940591"/>
          </a:xfrm>
          <a:prstGeom prst="rect">
            <a:avLst/>
          </a:prstGeom>
        </p:spPr>
        <p:txBody>
          <a:bodyPr lIns="0" tIns="0" rIns="0" bIns="0"/>
          <a:lstStyle>
            <a:lvl1pPr marL="233363" indent="-233363">
              <a:defRPr sz="20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4488" indent="-231775"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57200" indent="-112713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25475" indent="-168275"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746125" indent="-120650">
              <a:buFont typeface="Arial"/>
              <a:buChar char="•"/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/>
          </p:nvPr>
        </p:nvSpPr>
        <p:spPr>
          <a:xfrm>
            <a:off x="4654550" y="671804"/>
            <a:ext cx="4260851" cy="3940591"/>
          </a:xfrm>
          <a:prstGeom prst="rect">
            <a:avLst/>
          </a:prstGeom>
        </p:spPr>
        <p:txBody>
          <a:bodyPr lIns="0" tIns="0" rIns="0" bIns="0"/>
          <a:lstStyle>
            <a:lvl1pPr marL="233363" indent="-233363">
              <a:defRPr sz="20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4488" indent="-231775"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12763" indent="-168275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90563" indent="-177800"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58838" indent="-168275">
              <a:buFont typeface="Arial"/>
              <a:buChar char="•"/>
              <a:defRPr sz="14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455843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DAC54-D956-48B1-890A-B5484F08E2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476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043693"/>
            <a:ext cx="3027894" cy="49942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469958" y="1043694"/>
            <a:ext cx="5420360" cy="4994275"/>
          </a:xfrm>
          <a:prstGeom prst="rect">
            <a:avLst/>
          </a:prstGeom>
        </p:spPr>
        <p:txBody>
          <a:bodyPr lIns="0" tIns="0" rIns="0" bIns="0"/>
          <a:lstStyle>
            <a:lvl1pPr marL="233363" indent="-233363">
              <a:defRPr sz="20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4488" indent="-176213"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12763" indent="-168275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90563" indent="-177800"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58838" indent="-168275">
              <a:buFont typeface="Arial"/>
              <a:buChar char="•"/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103665"/>
            <a:ext cx="8686800" cy="46289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FDD532-459F-43AC-ADEF-A462A1162B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53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4549" y="765781"/>
            <a:ext cx="8700851" cy="3695054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548" y="4737732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103665"/>
            <a:ext cx="8686800" cy="459194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CB5AF-CD11-410D-9EC2-8A471ABE30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38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3927" y="6516739"/>
            <a:ext cx="5296145" cy="2413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ctr" eaLnBrk="1" hangingPunct="1">
              <a:defRPr sz="9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284" y="6516739"/>
            <a:ext cx="447675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CB26CCAA-10BD-4076-BBCA-94D1F6CA9DE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5" name="Picture 4" descr="A picture containing ball, table&#10;&#10;Description automatically generated">
            <a:extLst>
              <a:ext uri="{FF2B5EF4-FFF2-40B4-BE49-F238E27FC236}">
                <a16:creationId xmlns:a16="http://schemas.microsoft.com/office/drawing/2014/main" id="{D3812789-DD89-4163-A92A-E4717FE785C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8721"/>
            <a:ext cx="544205" cy="5505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63904D-F9B9-4B34-803D-FD1885C26636}"/>
              </a:ext>
            </a:extLst>
          </p:cNvPr>
          <p:cNvSpPr/>
          <p:nvPr userDrawn="1"/>
        </p:nvSpPr>
        <p:spPr>
          <a:xfrm>
            <a:off x="768044" y="6350557"/>
            <a:ext cx="7677866" cy="74680"/>
          </a:xfrm>
          <a:prstGeom prst="rect">
            <a:avLst/>
          </a:prstGeom>
          <a:gradFill flip="none" rotWithShape="1">
            <a:gsLst>
              <a:gs pos="96460">
                <a:schemeClr val="accent6">
                  <a:lumMod val="75000"/>
                </a:schemeClr>
              </a:gs>
              <a:gs pos="0">
                <a:srgbClr val="FFC000"/>
              </a:gs>
              <a:gs pos="36000">
                <a:srgbClr val="FFEFBD"/>
              </a:gs>
              <a:gs pos="79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0" r:id="rId3"/>
    <p:sldLayoutId id="2147484099" r:id="rId4"/>
    <p:sldLayoutId id="2147484091" r:id="rId5"/>
    <p:sldLayoutId id="2147484092" r:id="rId6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1700" b="1" kern="1200">
          <a:solidFill>
            <a:srgbClr val="074184"/>
          </a:solidFill>
          <a:latin typeface="Helvetica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595959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595959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595959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rgbClr val="595959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595959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92CAC1-6FB1-4F23-8B52-6DDE1940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Mock-ups at Cold (1/2)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54F2D-752C-46F1-830F-43DE52C1E5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E10DAC54-D956-48B1-890A-B5484F08E296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4F46CE-61B5-47E6-82F4-E29C5E5257D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F8905-34D4-4392-9A58-5C95DF0B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918613"/>
            <a:ext cx="4715641" cy="3536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574D92-9625-4042-919F-7D7B107EE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b="50000"/>
          <a:stretch/>
        </p:blipFill>
        <p:spPr>
          <a:xfrm>
            <a:off x="5217604" y="809857"/>
            <a:ext cx="3902424" cy="2507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A47FF2-7CBE-4A7D-863C-DE16BE19ED6B}"/>
              </a:ext>
            </a:extLst>
          </p:cNvPr>
          <p:cNvSpPr txBox="1"/>
          <p:nvPr/>
        </p:nvSpPr>
        <p:spPr>
          <a:xfrm>
            <a:off x="91553" y="3828891"/>
            <a:ext cx="160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09-June 2023 (11:00)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AE465-25C8-4DCE-BBFF-22336E5AD99F}"/>
              </a:ext>
            </a:extLst>
          </p:cNvPr>
          <p:cNvSpPr txBox="1"/>
          <p:nvPr/>
        </p:nvSpPr>
        <p:spPr>
          <a:xfrm>
            <a:off x="91553" y="918613"/>
            <a:ext cx="227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CERN </a:t>
            </a:r>
            <a:r>
              <a:rPr lang="en-GB" sz="1800" b="1" dirty="0" err="1">
                <a:solidFill>
                  <a:schemeClr val="bg1"/>
                </a:solidFill>
              </a:rPr>
              <a:t>cryolab</a:t>
            </a:r>
            <a:r>
              <a:rPr lang="en-GB" sz="1800" b="1" dirty="0">
                <a:solidFill>
                  <a:schemeClr val="bg1"/>
                </a:solidFill>
              </a:rPr>
              <a:t> (B159)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0487C9-1B12-489B-972E-88F1C80B8EE7}"/>
              </a:ext>
            </a:extLst>
          </p:cNvPr>
          <p:cNvSpPr/>
          <p:nvPr/>
        </p:nvSpPr>
        <p:spPr>
          <a:xfrm>
            <a:off x="200336" y="4455344"/>
            <a:ext cx="49496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85738" indent="-185738" defTabSz="9144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Cryostat &gt;90% filled with LN2 in 4 hours</a:t>
            </a:r>
          </a:p>
          <a:p>
            <a:pPr marL="185738" indent="-185738" defTabSz="9144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gN2 flushing at 1 l/min </a:t>
            </a:r>
            <a:r>
              <a:rPr lang="en-GB" sz="1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(4 l/min during cooling)</a:t>
            </a:r>
          </a:p>
          <a:p>
            <a:pPr marL="185738" indent="-185738" defTabSz="9144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3 lowest temperatures at -194</a:t>
            </a:r>
            <a:r>
              <a:rPr lang="en-GB" sz="1800" baseline="30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</a:t>
            </a:r>
            <a:r>
              <a:rPr lang="en-GB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 since 4 hours</a:t>
            </a:r>
            <a:endParaRPr lang="en-GB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418A2C-68E9-42D3-89E2-79B6A2C4A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63"/>
          <a:stretch/>
        </p:blipFill>
        <p:spPr>
          <a:xfrm>
            <a:off x="5258806" y="3646425"/>
            <a:ext cx="3908962" cy="2495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B9366-9B9D-4C41-8A5F-FA695A2F93D7}"/>
              </a:ext>
            </a:extLst>
          </p:cNvPr>
          <p:cNvSpPr txBox="1"/>
          <p:nvPr/>
        </p:nvSpPr>
        <p:spPr>
          <a:xfrm>
            <a:off x="5964221" y="3453489"/>
            <a:ext cx="9601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chemeClr val="accent6"/>
                </a:solidFill>
              </a:rPr>
              <a:t>Dewar1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7CBE4C-6607-4895-8B9A-4B6F64886F85}"/>
              </a:ext>
            </a:extLst>
          </p:cNvPr>
          <p:cNvSpPr txBox="1"/>
          <p:nvPr/>
        </p:nvSpPr>
        <p:spPr>
          <a:xfrm>
            <a:off x="6608743" y="3453489"/>
            <a:ext cx="546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chemeClr val="accent6"/>
                </a:solidFill>
              </a:rPr>
              <a:t>Dewar 2</a:t>
            </a:r>
          </a:p>
          <a:p>
            <a:pPr algn="ctr"/>
            <a:endParaRPr lang="en-GB" sz="800" b="1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3AE955-09E7-436D-977B-FC80A9F052B7}"/>
              </a:ext>
            </a:extLst>
          </p:cNvPr>
          <p:cNvCxnSpPr>
            <a:cxnSpLocks/>
          </p:cNvCxnSpPr>
          <p:nvPr/>
        </p:nvCxnSpPr>
        <p:spPr>
          <a:xfrm>
            <a:off x="6665193" y="3386538"/>
            <a:ext cx="56818" cy="24580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FEC31A-91F6-406A-AA6E-39096465819A}"/>
              </a:ext>
            </a:extLst>
          </p:cNvPr>
          <p:cNvCxnSpPr>
            <a:cxnSpLocks/>
          </p:cNvCxnSpPr>
          <p:nvPr/>
        </p:nvCxnSpPr>
        <p:spPr>
          <a:xfrm>
            <a:off x="7061021" y="3391297"/>
            <a:ext cx="56818" cy="24580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105841-2B20-4297-955E-1D008AF86051}"/>
              </a:ext>
            </a:extLst>
          </p:cNvPr>
          <p:cNvSpPr txBox="1"/>
          <p:nvPr/>
        </p:nvSpPr>
        <p:spPr>
          <a:xfrm>
            <a:off x="3432033" y="2315259"/>
            <a:ext cx="227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5373C-2BCA-42F3-BE7D-3CF070F9D4EF}"/>
              </a:ext>
            </a:extLst>
          </p:cNvPr>
          <p:cNvSpPr txBox="1"/>
          <p:nvPr/>
        </p:nvSpPr>
        <p:spPr>
          <a:xfrm>
            <a:off x="1152101" y="1460648"/>
            <a:ext cx="227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873E99-5A62-49EF-BB88-79CC2E385147}"/>
              </a:ext>
            </a:extLst>
          </p:cNvPr>
          <p:cNvSpPr txBox="1"/>
          <p:nvPr/>
        </p:nvSpPr>
        <p:spPr>
          <a:xfrm>
            <a:off x="1006121" y="3151193"/>
            <a:ext cx="227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 err="1">
                <a:solidFill>
                  <a:schemeClr val="bg1"/>
                </a:solidFill>
              </a:rPr>
              <a:t>Cryo</a:t>
            </a:r>
            <a:endParaRPr lang="en-GB" sz="1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725D2C-9182-41D2-BE84-DD6D8940C33F}"/>
              </a:ext>
            </a:extLst>
          </p:cNvPr>
          <p:cNvSpPr txBox="1"/>
          <p:nvPr/>
        </p:nvSpPr>
        <p:spPr>
          <a:xfrm>
            <a:off x="7333962" y="493101"/>
            <a:ext cx="1786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Short Run (0.4 m</a:t>
            </a:r>
            <a:r>
              <a:rPr lang="en-GB" sz="1600" b="1" baseline="30000" dirty="0"/>
              <a:t>3</a:t>
            </a:r>
            <a:r>
              <a:rPr lang="en-GB" sz="1600" b="1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79983D-FA7F-4DC6-8696-49EF0D62AB4B}"/>
              </a:ext>
            </a:extLst>
          </p:cNvPr>
          <p:cNvSpPr txBox="1"/>
          <p:nvPr/>
        </p:nvSpPr>
        <p:spPr>
          <a:xfrm>
            <a:off x="7440458" y="3295481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Long Run (1.6 m</a:t>
            </a:r>
            <a:r>
              <a:rPr lang="en-GB" sz="1600" b="1" baseline="30000" dirty="0"/>
              <a:t>3</a:t>
            </a:r>
            <a:r>
              <a:rPr lang="en-GB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169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92CAC1-6FB1-4F23-8B52-6DDE1940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Mock-ups at Cold (2/2)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54F2D-752C-46F1-830F-43DE52C1E5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E10DAC54-D956-48B1-890A-B5484F08E29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49" name="AutoShape 8">
            <a:extLst>
              <a:ext uri="{FF2B5EF4-FFF2-40B4-BE49-F238E27FC236}">
                <a16:creationId xmlns:a16="http://schemas.microsoft.com/office/drawing/2014/main" id="{CAD98C7A-888E-4681-8C94-507564156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08" y="5655659"/>
            <a:ext cx="3685865" cy="690609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19050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2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SzTx/>
              <a:buFontTx/>
              <a:buNone/>
            </a:pPr>
            <a:endParaRPr lang="fr-FR" altLang="fr-FR" sz="1800">
              <a:solidFill>
                <a:srgbClr val="FF0000"/>
              </a:solidFill>
            </a:endParaRPr>
          </a:p>
        </p:txBody>
      </p:sp>
      <p:sp>
        <p:nvSpPr>
          <p:cNvPr id="50" name="Rectangle 1">
            <a:extLst>
              <a:ext uri="{FF2B5EF4-FFF2-40B4-BE49-F238E27FC236}">
                <a16:creationId xmlns:a16="http://schemas.microsoft.com/office/drawing/2014/main" id="{90DECD0E-9E2E-4D3F-AB97-18E06E0BE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121" y="5646968"/>
            <a:ext cx="3685865" cy="67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20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lnSpc>
                <a:spcPct val="110000"/>
              </a:lnSpc>
              <a:buSzTx/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Motor System works at CERN. To be continued during 1 month</a:t>
            </a:r>
            <a:endParaRPr lang="en-US" altLang="en-US" sz="1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4F46CE-61B5-47E6-82F4-E29C5E5257D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7598A5-F0FC-4455-BF2A-B0D707C11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44"/>
          <a:stretch/>
        </p:blipFill>
        <p:spPr>
          <a:xfrm>
            <a:off x="5150023" y="842597"/>
            <a:ext cx="3834843" cy="28016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A26F93-6E2A-4898-BF80-EA42C9AE33B2}"/>
              </a:ext>
            </a:extLst>
          </p:cNvPr>
          <p:cNvSpPr/>
          <p:nvPr/>
        </p:nvSpPr>
        <p:spPr>
          <a:xfrm>
            <a:off x="228601" y="4204672"/>
            <a:ext cx="49496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85738" indent="-185738" defTabSz="9144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Cryostat &gt;90% filled with LN2 in 4 hours</a:t>
            </a:r>
          </a:p>
          <a:p>
            <a:pPr marL="185738" indent="-185738" defTabSz="9144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gN2 flushing at 1 l/min </a:t>
            </a:r>
            <a:r>
              <a:rPr lang="en-GB" sz="1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(4 l/min during cooling)</a:t>
            </a:r>
          </a:p>
          <a:p>
            <a:pPr marL="185738" indent="-185738" defTabSz="9144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3 lowest temperatures at -194</a:t>
            </a:r>
            <a:r>
              <a:rPr lang="en-GB" sz="1800" baseline="30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</a:t>
            </a:r>
            <a:r>
              <a:rPr lang="en-GB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 since 4 hours</a:t>
            </a:r>
          </a:p>
          <a:p>
            <a:pPr marL="185738" indent="-185738" defTabSz="9144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prstClr val="black"/>
                </a:solidFill>
                <a:latin typeface="Calibri" panose="020F0502020204030204"/>
              </a:rPr>
              <a:t>Tension around 20 N (CERN) </a:t>
            </a:r>
            <a:r>
              <a:rPr lang="en-GB" sz="1800" dirty="0" err="1">
                <a:solidFill>
                  <a:prstClr val="black"/>
                </a:solidFill>
                <a:latin typeface="Calibri" panose="020F0502020204030204"/>
              </a:rPr>
              <a:t>wrt</a:t>
            </a:r>
            <a:r>
              <a:rPr lang="en-GB" sz="1800" dirty="0">
                <a:solidFill>
                  <a:prstClr val="black"/>
                </a:solidFill>
                <a:latin typeface="Calibri" panose="020F0502020204030204"/>
              </a:rPr>
              <a:t> 30 N (Marseille)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BDCD9-6380-44A9-992D-294B89FA20B3}"/>
              </a:ext>
            </a:extLst>
          </p:cNvPr>
          <p:cNvSpPr txBox="1"/>
          <p:nvPr/>
        </p:nvSpPr>
        <p:spPr>
          <a:xfrm>
            <a:off x="7061021" y="515405"/>
            <a:ext cx="2051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Short Run (Nov. 2022)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67BE58-42AF-42F4-B907-72DC546E9C67}"/>
              </a:ext>
            </a:extLst>
          </p:cNvPr>
          <p:cNvSpPr txBox="1"/>
          <p:nvPr/>
        </p:nvSpPr>
        <p:spPr>
          <a:xfrm>
            <a:off x="7158099" y="3554731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Long Run (Jun. 2023)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F9A99B-36BF-4113-83F9-6F37F064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918613"/>
            <a:ext cx="4715641" cy="3536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826B07-7D56-48F4-AA67-C492DF2D4427}"/>
              </a:ext>
            </a:extLst>
          </p:cNvPr>
          <p:cNvSpPr txBox="1"/>
          <p:nvPr/>
        </p:nvSpPr>
        <p:spPr>
          <a:xfrm>
            <a:off x="91553" y="3828891"/>
            <a:ext cx="160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09-June 2023 (11:00)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B3C049-545B-4B99-8612-88B09E24DEF1}"/>
              </a:ext>
            </a:extLst>
          </p:cNvPr>
          <p:cNvSpPr txBox="1"/>
          <p:nvPr/>
        </p:nvSpPr>
        <p:spPr>
          <a:xfrm>
            <a:off x="91553" y="918613"/>
            <a:ext cx="227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CERN </a:t>
            </a:r>
            <a:r>
              <a:rPr lang="en-GB" sz="1800" b="1" dirty="0" err="1">
                <a:solidFill>
                  <a:schemeClr val="bg1"/>
                </a:solidFill>
              </a:rPr>
              <a:t>cryolab</a:t>
            </a:r>
            <a:r>
              <a:rPr lang="en-GB" sz="1800" b="1" dirty="0">
                <a:solidFill>
                  <a:schemeClr val="bg1"/>
                </a:solidFill>
              </a:rPr>
              <a:t> (B159)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134D2-2236-4396-9BD3-F9926A70C9EA}"/>
              </a:ext>
            </a:extLst>
          </p:cNvPr>
          <p:cNvSpPr txBox="1"/>
          <p:nvPr/>
        </p:nvSpPr>
        <p:spPr>
          <a:xfrm>
            <a:off x="1152101" y="1460648"/>
            <a:ext cx="227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BB18D-8BF3-4B5C-970E-8FC673CB515B}"/>
              </a:ext>
            </a:extLst>
          </p:cNvPr>
          <p:cNvSpPr txBox="1"/>
          <p:nvPr/>
        </p:nvSpPr>
        <p:spPr>
          <a:xfrm>
            <a:off x="1006121" y="3151193"/>
            <a:ext cx="227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 err="1">
                <a:solidFill>
                  <a:schemeClr val="bg1"/>
                </a:solidFill>
              </a:rPr>
              <a:t>Cryo</a:t>
            </a:r>
            <a:endParaRPr lang="en-GB" sz="18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E57F82-A181-4154-A69D-C64B3D2E8D25}"/>
              </a:ext>
            </a:extLst>
          </p:cNvPr>
          <p:cNvSpPr txBox="1"/>
          <p:nvPr/>
        </p:nvSpPr>
        <p:spPr>
          <a:xfrm>
            <a:off x="3432033" y="2315259"/>
            <a:ext cx="227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8F78E1-E16B-4BA3-8D70-058774851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29" r="6150"/>
          <a:stretch/>
        </p:blipFill>
        <p:spPr>
          <a:xfrm>
            <a:off x="5150023" y="3896091"/>
            <a:ext cx="3902425" cy="2495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CE8A5-00AF-4339-AA78-E668BEDCA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155" y="4128432"/>
            <a:ext cx="3217597" cy="31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8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54F2D-752C-46F1-830F-43DE52C1E5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E10DAC54-D956-48B1-890A-B5484F08E296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18" name="Image 13">
            <a:extLst>
              <a:ext uri="{FF2B5EF4-FFF2-40B4-BE49-F238E27FC236}">
                <a16:creationId xmlns:a16="http://schemas.microsoft.com/office/drawing/2014/main" id="{E0EB5A58-E393-48C2-B53B-E0D2FD93E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9510" y="2621376"/>
            <a:ext cx="1853518" cy="12349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2C563F-EB15-48CE-89F1-025C6DD473D4}"/>
              </a:ext>
            </a:extLst>
          </p:cNvPr>
          <p:cNvSpPr/>
          <p:nvPr/>
        </p:nvSpPr>
        <p:spPr>
          <a:xfrm>
            <a:off x="2306817" y="1481073"/>
            <a:ext cx="109890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200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Pseudo–source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L = 5.5cm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prstClr val="black"/>
                </a:solidFill>
                <a:latin typeface="Symbol" panose="05050102010706020507" pitchFamily="18" charset="2"/>
                <a:cs typeface="+mn-cs"/>
              </a:rPr>
              <a:t> f </a:t>
            </a:r>
            <a:r>
              <a:rPr lang="en-GB" sz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= 2.5 cm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M= O(100) g</a:t>
            </a:r>
            <a:endParaRPr lang="en-GB" sz="1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7352FD-49A8-4FE7-89AC-1B13DCD539A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b="1"/>
              <a:t>Calibration (12-06-23, DS Week)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62205742"/>
      </p:ext>
    </p:extLst>
  </p:cSld>
  <p:clrMapOvr>
    <a:masterClrMapping/>
  </p:clrMapOvr>
</p:sld>
</file>

<file path=ppt/theme/theme1.xml><?xml version="1.0" encoding="utf-8"?>
<a:theme xmlns:a="http://schemas.openxmlformats.org/drawingml/2006/main" name="FNAL_TemplateMac_060514">
  <a:themeElements>
    <a:clrScheme name="Fermilab">
      <a:dk1>
        <a:srgbClr val="004C97"/>
      </a:dk1>
      <a:lt1>
        <a:srgbClr val="FFFFFF"/>
      </a:lt1>
      <a:dk2>
        <a:srgbClr val="004C9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40404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Simple3 Theme</Template>
  <TotalTime>24421</TotalTime>
  <Words>210</Words>
  <Application>Microsoft Office PowerPoint</Application>
  <PresentationFormat>On-screen Show (4:3)</PresentationFormat>
  <Paragraphs>42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Wingdings</vt:lpstr>
      <vt:lpstr>Symbol</vt:lpstr>
      <vt:lpstr>Comic Sans MS</vt:lpstr>
      <vt:lpstr>Arial</vt:lpstr>
      <vt:lpstr>Calibri</vt:lpstr>
      <vt:lpstr>Helvetica</vt:lpstr>
      <vt:lpstr>MS PGothic</vt:lpstr>
      <vt:lpstr>FNAL_TemplateMac_060514</vt:lpstr>
      <vt:lpstr>Comparing Mock-ups at Cold (1/2)</vt:lpstr>
      <vt:lpstr>Comparing Mock-ups at Cold (2/2)</vt:lpstr>
      <vt:lpstr>PowerPoint Presentation</vt:lpstr>
    </vt:vector>
  </TitlesOfParts>
  <Company>Sandbox Studio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— one line or two lines</dc:title>
  <dc:creator>Catherine James</dc:creator>
  <cp:lastModifiedBy>Pascal Pralavorio</cp:lastModifiedBy>
  <cp:revision>359</cp:revision>
  <cp:lastPrinted>2023-06-09T11:30:43Z</cp:lastPrinted>
  <dcterms:created xsi:type="dcterms:W3CDTF">2015-10-26T20:48:42Z</dcterms:created>
  <dcterms:modified xsi:type="dcterms:W3CDTF">2023-06-22T12:25:28Z</dcterms:modified>
</cp:coreProperties>
</file>